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303" r:id="rId5"/>
    <p:sldId id="265" r:id="rId6"/>
    <p:sldId id="318" r:id="rId7"/>
    <p:sldId id="317" r:id="rId8"/>
    <p:sldId id="307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C785"/>
    <a:srgbClr val="639F6D"/>
    <a:srgbClr val="EDD57F"/>
    <a:srgbClr val="EBB8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727D-5A49-4FC3-9272-1A26F56C252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2A171-B663-454F-AC34-A5E71A4DE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6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C02DB-A699-4ADF-82D3-045F3A380F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5014" y="3058027"/>
            <a:ext cx="10381971" cy="544011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3200" b="1" kern="1200" spc="5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BC32A4-79BA-4535-A703-64546EC2F0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703744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300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DC433A64-8DCF-47AD-896C-114CE018B5B4}"/>
              </a:ext>
            </a:extLst>
          </p:cNvPr>
          <p:cNvSpPr/>
          <p:nvPr userDrawn="1"/>
        </p:nvSpPr>
        <p:spPr>
          <a:xfrm>
            <a:off x="-173620" y="266475"/>
            <a:ext cx="9340769" cy="474562"/>
          </a:xfrm>
          <a:prstGeom prst="round2Diag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6590D8-D2C8-4672-8048-E6539BB43A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2278" y="293424"/>
            <a:ext cx="11227443" cy="432086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9A346-B93E-4F5F-8B2B-65BE61D0E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277" y="949124"/>
            <a:ext cx="11227443" cy="5092861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9149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DC433A64-8DCF-47AD-896C-114CE018B5B4}"/>
              </a:ext>
            </a:extLst>
          </p:cNvPr>
          <p:cNvSpPr/>
          <p:nvPr userDrawn="1"/>
        </p:nvSpPr>
        <p:spPr>
          <a:xfrm>
            <a:off x="-173620" y="266475"/>
            <a:ext cx="9340769" cy="474562"/>
          </a:xfrm>
          <a:prstGeom prst="round2Diag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6590D8-D2C8-4672-8048-E6539BB43A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2278" y="293424"/>
            <a:ext cx="11227443" cy="432086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9A346-B93E-4F5F-8B2B-65BE61D0E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277" y="949124"/>
            <a:ext cx="11227443" cy="5590572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895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814104-7274-45A3-8FE7-0C1A248BE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277" y="370390"/>
            <a:ext cx="11227443" cy="5648445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4885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DDC4DF6-ADB0-4D13-866F-3C14E77803DF}"/>
              </a:ext>
            </a:extLst>
          </p:cNvPr>
          <p:cNvSpPr/>
          <p:nvPr userDrawn="1"/>
        </p:nvSpPr>
        <p:spPr>
          <a:xfrm>
            <a:off x="0" y="-81023"/>
            <a:ext cx="12192000" cy="69390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6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4B19422-AE86-47AE-BF3E-8FA72713199C}"/>
              </a:ext>
            </a:extLst>
          </p:cNvPr>
          <p:cNvSpPr/>
          <p:nvPr userDrawn="1"/>
        </p:nvSpPr>
        <p:spPr>
          <a:xfrm>
            <a:off x="0" y="-35880"/>
            <a:ext cx="12192000" cy="6893880"/>
          </a:xfrm>
          <a:prstGeom prst="rect">
            <a:avLst/>
          </a:prstGeom>
          <a:gradFill flip="none" rotWithShape="1">
            <a:gsLst>
              <a:gs pos="50000">
                <a:schemeClr val="accent1">
                  <a:lumMod val="64000"/>
                  <a:alpha val="78000"/>
                </a:schemeClr>
              </a:gs>
              <a:gs pos="19000">
                <a:schemeClr val="accent1">
                  <a:lumMod val="75000"/>
                </a:schemeClr>
              </a:gs>
              <a:gs pos="83000">
                <a:schemeClr val="accent1">
                  <a:lumMod val="7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A0F9F9B-50F0-420D-801E-A922A74B136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05014" y="3752508"/>
            <a:ext cx="10381971" cy="761619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2400" b="1" kern="1200" spc="50" baseline="0">
                <a:solidFill>
                  <a:srgbClr val="EFC785"/>
                </a:solidFill>
              </a:defRPr>
            </a:lvl1pPr>
          </a:lstStyle>
          <a:p>
            <a:r>
              <a:rPr lang="en-US" dirty="0"/>
              <a:t>MICHELLE </a:t>
            </a:r>
            <a:r>
              <a:rPr lang="en-US" dirty="0" err="1"/>
              <a:t>McNAMEE</a:t>
            </a:r>
            <a:br>
              <a:rPr lang="en-US" dirty="0"/>
            </a:br>
            <a:r>
              <a:rPr lang="en-US" dirty="0"/>
              <a:t>Outdoor Recreation Program Manager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FEFFF8B-07C6-45D4-936D-36FC07D2D0B9}"/>
              </a:ext>
            </a:extLst>
          </p:cNvPr>
          <p:cNvGrpSpPr/>
          <p:nvPr userDrawn="1"/>
        </p:nvGrpSpPr>
        <p:grpSpPr>
          <a:xfrm>
            <a:off x="4149899" y="1426578"/>
            <a:ext cx="3892200" cy="1828804"/>
            <a:chOff x="4058854" y="1021464"/>
            <a:chExt cx="3892200" cy="182880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34C4F95D-1882-4522-B9A0-114C22EFC37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8854" y="1021464"/>
              <a:ext cx="1828804" cy="1828804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9F24B3E-5980-4849-B211-4E2BC96EFC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2308" y="1031493"/>
              <a:ext cx="1808746" cy="1808746"/>
            </a:xfrm>
            <a:prstGeom prst="rect">
              <a:avLst/>
            </a:prstGeom>
          </p:spPr>
        </p:pic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6ABEFA6A-DADB-4A3D-A847-09C0A5E6FD08}"/>
              </a:ext>
            </a:extLst>
          </p:cNvPr>
          <p:cNvSpPr txBox="1">
            <a:spLocks/>
          </p:cNvSpPr>
          <p:nvPr userDrawn="1"/>
        </p:nvSpPr>
        <p:spPr>
          <a:xfrm>
            <a:off x="905014" y="4499655"/>
            <a:ext cx="10381971" cy="511598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michelle.mcnamee@mt.gov</a:t>
            </a:r>
          </a:p>
        </p:txBody>
      </p:sp>
    </p:spTree>
    <p:extLst>
      <p:ext uri="{BB962C8B-B14F-4D97-AF65-F5344CB8AC3E}">
        <p14:creationId xmlns:p14="http://schemas.microsoft.com/office/powerpoint/2010/main" val="279818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86B219F-9910-4941-9BFC-6FDB8FC372B8}"/>
              </a:ext>
            </a:extLst>
          </p:cNvPr>
          <p:cNvSpPr/>
          <p:nvPr userDrawn="1"/>
        </p:nvSpPr>
        <p:spPr>
          <a:xfrm>
            <a:off x="0" y="-35878"/>
            <a:ext cx="12192000" cy="6893880"/>
          </a:xfrm>
          <a:prstGeom prst="rect">
            <a:avLst/>
          </a:prstGeom>
          <a:gradFill flip="none" rotWithShape="1">
            <a:gsLst>
              <a:gs pos="50000">
                <a:schemeClr val="accent1">
                  <a:lumMod val="13000"/>
                  <a:lumOff val="87000"/>
                </a:schemeClr>
              </a:gs>
              <a:gs pos="19000">
                <a:schemeClr val="bg1"/>
              </a:gs>
              <a:gs pos="83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0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62" r:id="rId5"/>
    <p:sldLayoutId id="2147483663" r:id="rId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spc="5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fwpfacb@mt.gov" TargetMode="External"/><Relationship Id="rId2" Type="http://schemas.openxmlformats.org/officeDocument/2006/relationships/hyperlink" Target="mailto:Carissa.Beckwith@mt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mcarthur@mt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FFDEC-07A7-485B-8A20-A02073343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278" y="305456"/>
            <a:ext cx="11227443" cy="432086"/>
          </a:xfrm>
        </p:spPr>
        <p:txBody>
          <a:bodyPr/>
          <a:lstStyle/>
          <a:p>
            <a:r>
              <a:rPr lang="en-US" dirty="0"/>
              <a:t>Montana Outdoor Recreation Grant Programs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AF96122-3D2A-4E06-8B81-DC752DD557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77707"/>
              </p:ext>
            </p:extLst>
          </p:nvPr>
        </p:nvGraphicFramePr>
        <p:xfrm>
          <a:off x="482275" y="999227"/>
          <a:ext cx="11227446" cy="481377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84646">
                  <a:extLst>
                    <a:ext uri="{9D8B030D-6E8A-4147-A177-3AD203B41FA5}">
                      <a16:colId xmlns:a16="http://schemas.microsoft.com/office/drawing/2014/main" val="1143436407"/>
                    </a:ext>
                  </a:extLst>
                </a:gridCol>
                <a:gridCol w="1349828">
                  <a:extLst>
                    <a:ext uri="{9D8B030D-6E8A-4147-A177-3AD203B41FA5}">
                      <a16:colId xmlns:a16="http://schemas.microsoft.com/office/drawing/2014/main" val="3519050322"/>
                    </a:ext>
                  </a:extLst>
                </a:gridCol>
                <a:gridCol w="1654629">
                  <a:extLst>
                    <a:ext uri="{9D8B030D-6E8A-4147-A177-3AD203B41FA5}">
                      <a16:colId xmlns:a16="http://schemas.microsoft.com/office/drawing/2014/main" val="2713158422"/>
                    </a:ext>
                  </a:extLst>
                </a:gridCol>
                <a:gridCol w="2496457">
                  <a:extLst>
                    <a:ext uri="{9D8B030D-6E8A-4147-A177-3AD203B41FA5}">
                      <a16:colId xmlns:a16="http://schemas.microsoft.com/office/drawing/2014/main" val="2098823663"/>
                    </a:ext>
                  </a:extLst>
                </a:gridCol>
                <a:gridCol w="1538514">
                  <a:extLst>
                    <a:ext uri="{9D8B030D-6E8A-4147-A177-3AD203B41FA5}">
                      <a16:colId xmlns:a16="http://schemas.microsoft.com/office/drawing/2014/main" val="4059568084"/>
                    </a:ext>
                  </a:extLst>
                </a:gridCol>
                <a:gridCol w="1503372">
                  <a:extLst>
                    <a:ext uri="{9D8B030D-6E8A-4147-A177-3AD203B41FA5}">
                      <a16:colId xmlns:a16="http://schemas.microsoft.com/office/drawing/2014/main" val="2482781441"/>
                    </a:ext>
                  </a:extLst>
                </a:gridCol>
              </a:tblGrid>
              <a:tr h="598260">
                <a:tc>
                  <a:txBody>
                    <a:bodyPr/>
                    <a:lstStyle/>
                    <a:p>
                      <a:r>
                        <a:rPr lang="en-US" sz="1600" dirty="0"/>
                        <a:t>Program</a:t>
                      </a:r>
                    </a:p>
                  </a:txBody>
                  <a:tcPr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Amount Available*</a:t>
                      </a:r>
                    </a:p>
                  </a:txBody>
                  <a:tcPr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Application Period</a:t>
                      </a:r>
                    </a:p>
                  </a:txBody>
                  <a:tcPr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Maximum Award</a:t>
                      </a:r>
                    </a:p>
                  </a:txBody>
                  <a:tcPr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Match </a:t>
                      </a:r>
                    </a:p>
                  </a:txBody>
                  <a:tcPr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Award Term</a:t>
                      </a:r>
                    </a:p>
                  </a:txBody>
                  <a:tcPr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726457"/>
                  </a:ext>
                </a:extLst>
              </a:tr>
              <a:tr h="702585"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Recreational Trails Program (RTP)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$1.5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Jan. 18, 2022 – Feb. 28,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$100,000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20% of Total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2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299572"/>
                  </a:ext>
                </a:extLst>
              </a:tr>
              <a:tr h="702585">
                <a:tc>
                  <a:txBody>
                    <a:bodyPr/>
                    <a:lstStyle/>
                    <a:p>
                      <a:r>
                        <a:rPr lang="en-US" sz="1700" dirty="0"/>
                        <a:t>Montana Trail Stewardship Grant Program (MTSGP)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$1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Dec 15, 2021– </a:t>
                      </a:r>
                    </a:p>
                    <a:p>
                      <a:r>
                        <a:rPr lang="en-US" sz="1700" dirty="0"/>
                        <a:t>Feb. 15,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$75,000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10% of Total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2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004941"/>
                  </a:ext>
                </a:extLst>
              </a:tr>
              <a:tr h="7025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Land &amp; Water Conservation Fund (LWCF)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$2.5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Nov 1, 2022 – Jan 31,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$250,000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50% plus indirect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2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308646"/>
                  </a:ext>
                </a:extLst>
              </a:tr>
              <a:tr h="702585"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Summer Motorized Trail Pass Grant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$153,000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Dec. 15, 2021- March 31,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$50,000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10% of Total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2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239635"/>
                  </a:ext>
                </a:extLst>
              </a:tr>
              <a:tr h="702585"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Off-Highway Vehicle Grant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$230,000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Dec. 15, 2021- March 31,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Non-Federal =$20,000</a:t>
                      </a:r>
                    </a:p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Federal=$16,000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10% of Total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2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148885"/>
                  </a:ext>
                </a:extLst>
              </a:tr>
              <a:tr h="702585"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Montana Snowmobile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$460,000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July 1, 2021– </a:t>
                      </a:r>
                    </a:p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June 30,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1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62008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ADCC777-6C68-4566-A392-A888E7DF9D8C}"/>
              </a:ext>
            </a:extLst>
          </p:cNvPr>
          <p:cNvSpPr txBox="1"/>
          <p:nvPr/>
        </p:nvSpPr>
        <p:spPr>
          <a:xfrm>
            <a:off x="3654271" y="5937606"/>
            <a:ext cx="4883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*Amounts are estimates and are subject to change</a:t>
            </a:r>
          </a:p>
        </p:txBody>
      </p:sp>
    </p:spTree>
    <p:extLst>
      <p:ext uri="{BB962C8B-B14F-4D97-AF65-F5344CB8AC3E}">
        <p14:creationId xmlns:p14="http://schemas.microsoft.com/office/powerpoint/2010/main" val="4019010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83274-213B-40A0-AB10-26BBFCA53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278" y="305456"/>
            <a:ext cx="11227443" cy="432086"/>
          </a:xfrm>
        </p:spPr>
        <p:txBody>
          <a:bodyPr/>
          <a:lstStyle/>
          <a:p>
            <a:r>
              <a:rPr lang="en-US" dirty="0"/>
              <a:t>2022 Program Dates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B41153A-AEF5-4A97-9B05-C2636B4F6D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435043"/>
              </p:ext>
            </p:extLst>
          </p:nvPr>
        </p:nvGraphicFramePr>
        <p:xfrm>
          <a:off x="354102" y="919476"/>
          <a:ext cx="11445416" cy="5211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9098">
                  <a:extLst>
                    <a:ext uri="{9D8B030D-6E8A-4147-A177-3AD203B41FA5}">
                      <a16:colId xmlns:a16="http://schemas.microsoft.com/office/drawing/2014/main" val="1143436407"/>
                    </a:ext>
                  </a:extLst>
                </a:gridCol>
                <a:gridCol w="1304250">
                  <a:extLst>
                    <a:ext uri="{9D8B030D-6E8A-4147-A177-3AD203B41FA5}">
                      <a16:colId xmlns:a16="http://schemas.microsoft.com/office/drawing/2014/main" val="3519050322"/>
                    </a:ext>
                  </a:extLst>
                </a:gridCol>
                <a:gridCol w="1421339">
                  <a:extLst>
                    <a:ext uri="{9D8B030D-6E8A-4147-A177-3AD203B41FA5}">
                      <a16:colId xmlns:a16="http://schemas.microsoft.com/office/drawing/2014/main" val="2713158422"/>
                    </a:ext>
                  </a:extLst>
                </a:gridCol>
                <a:gridCol w="1537975">
                  <a:extLst>
                    <a:ext uri="{9D8B030D-6E8A-4147-A177-3AD203B41FA5}">
                      <a16:colId xmlns:a16="http://schemas.microsoft.com/office/drawing/2014/main" val="2098823663"/>
                    </a:ext>
                  </a:extLst>
                </a:gridCol>
                <a:gridCol w="1463283">
                  <a:extLst>
                    <a:ext uri="{9D8B030D-6E8A-4147-A177-3AD203B41FA5}">
                      <a16:colId xmlns:a16="http://schemas.microsoft.com/office/drawing/2014/main" val="4059568084"/>
                    </a:ext>
                  </a:extLst>
                </a:gridCol>
                <a:gridCol w="1842353">
                  <a:extLst>
                    <a:ext uri="{9D8B030D-6E8A-4147-A177-3AD203B41FA5}">
                      <a16:colId xmlns:a16="http://schemas.microsoft.com/office/drawing/2014/main" val="2482781441"/>
                    </a:ext>
                  </a:extLst>
                </a:gridCol>
                <a:gridCol w="1487118">
                  <a:extLst>
                    <a:ext uri="{9D8B030D-6E8A-4147-A177-3AD203B41FA5}">
                      <a16:colId xmlns:a16="http://schemas.microsoft.com/office/drawing/2014/main" val="2744053615"/>
                    </a:ext>
                  </a:extLst>
                </a:gridCol>
              </a:tblGrid>
              <a:tr h="565351">
                <a:tc>
                  <a:txBody>
                    <a:bodyPr/>
                    <a:lstStyle/>
                    <a:p>
                      <a:r>
                        <a:rPr lang="en-US" sz="1600" dirty="0"/>
                        <a:t>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Applications 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Applications Close at 3:00 PM MST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Conditional Awards Announced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Public Comment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Contracts Issued &amp; Work Begins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Period of Performance Ends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726457"/>
                  </a:ext>
                </a:extLst>
              </a:tr>
              <a:tr h="565351">
                <a:tc>
                  <a:txBody>
                    <a:bodyPr/>
                    <a:lstStyle/>
                    <a:p>
                      <a:r>
                        <a:rPr lang="en-US" sz="1700" dirty="0"/>
                        <a:t>Recreational Trails Program (RTP)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Jan. 18, 2022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Feb. 28,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May/June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July/August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Oct. 15,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299572"/>
                  </a:ext>
                </a:extLst>
              </a:tr>
              <a:tr h="680614">
                <a:tc>
                  <a:txBody>
                    <a:bodyPr/>
                    <a:lstStyle/>
                    <a:p>
                      <a:r>
                        <a:rPr lang="en-US" sz="1700" dirty="0"/>
                        <a:t>Montana Trail Stewardship Grant  Program (MTSGP)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Dec. 15,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Feb. 15,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April/May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Oct. 15,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004941"/>
                  </a:ext>
                </a:extLst>
              </a:tr>
              <a:tr h="6806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Land &amp; Water Conservation Fund (LWCF)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Nov 1,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Jan 31,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May/June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486575"/>
                  </a:ext>
                </a:extLst>
              </a:tr>
              <a:tr h="680614"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Summer Motorized Trail Pass Grant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Dec. 15,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March 31,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May/June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Oct. 15, 2024</a:t>
                      </a:r>
                    </a:p>
                    <a:p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897197"/>
                  </a:ext>
                </a:extLst>
              </a:tr>
              <a:tr h="680614"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Off-Highway Vehicle Grant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Dec. 15,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March 31,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May/June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Oct. 15,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309049"/>
                  </a:ext>
                </a:extLst>
              </a:tr>
              <a:tr h="680614"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Montana Snowmobile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March 4,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June 10,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June 30,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812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121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78E5E-DC1E-4642-8D37-D046DCD2B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Eligible Applicants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906B2-0C8E-4A55-8058-EFBFDB23C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21691AA-0346-4049-9293-35324E8D9B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445732"/>
              </p:ext>
            </p:extLst>
          </p:nvPr>
        </p:nvGraphicFramePr>
        <p:xfrm>
          <a:off x="482600" y="949324"/>
          <a:ext cx="11086548" cy="3650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242">
                  <a:extLst>
                    <a:ext uri="{9D8B030D-6E8A-4147-A177-3AD203B41FA5}">
                      <a16:colId xmlns:a16="http://schemas.microsoft.com/office/drawing/2014/main" val="2339276661"/>
                    </a:ext>
                  </a:extLst>
                </a:gridCol>
                <a:gridCol w="1086997">
                  <a:extLst>
                    <a:ext uri="{9D8B030D-6E8A-4147-A177-3AD203B41FA5}">
                      <a16:colId xmlns:a16="http://schemas.microsoft.com/office/drawing/2014/main" val="215071309"/>
                    </a:ext>
                  </a:extLst>
                </a:gridCol>
                <a:gridCol w="1342103">
                  <a:extLst>
                    <a:ext uri="{9D8B030D-6E8A-4147-A177-3AD203B41FA5}">
                      <a16:colId xmlns:a16="http://schemas.microsoft.com/office/drawing/2014/main" val="3785084793"/>
                    </a:ext>
                  </a:extLst>
                </a:gridCol>
                <a:gridCol w="1283110">
                  <a:extLst>
                    <a:ext uri="{9D8B030D-6E8A-4147-A177-3AD203B41FA5}">
                      <a16:colId xmlns:a16="http://schemas.microsoft.com/office/drawing/2014/main" val="254217495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73753556"/>
                    </a:ext>
                  </a:extLst>
                </a:gridCol>
                <a:gridCol w="1686386">
                  <a:extLst>
                    <a:ext uri="{9D8B030D-6E8A-4147-A177-3AD203B41FA5}">
                      <a16:colId xmlns:a16="http://schemas.microsoft.com/office/drawing/2014/main" val="1352723807"/>
                    </a:ext>
                  </a:extLst>
                </a:gridCol>
                <a:gridCol w="2125110">
                  <a:extLst>
                    <a:ext uri="{9D8B030D-6E8A-4147-A177-3AD203B41FA5}">
                      <a16:colId xmlns:a16="http://schemas.microsoft.com/office/drawing/2014/main" val="4146686916"/>
                    </a:ext>
                  </a:extLst>
                </a:gridCol>
              </a:tblGrid>
              <a:tr h="408324">
                <a:tc>
                  <a:txBody>
                    <a:bodyPr/>
                    <a:lstStyle/>
                    <a:p>
                      <a:r>
                        <a:rPr lang="en-US" dirty="0"/>
                        <a:t>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Federal Entities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Tribal Entities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 Entities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County &amp;</a:t>
                      </a:r>
                    </a:p>
                    <a:p>
                      <a:r>
                        <a:rPr lang="en-US" dirty="0"/>
                        <a:t>Municipal Entities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Private Organizations*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Fiscally-Sponsored or Tri-Party Applicants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116768"/>
                  </a:ext>
                </a:extLst>
              </a:tr>
              <a:tr h="637657">
                <a:tc>
                  <a:txBody>
                    <a:bodyPr/>
                    <a:lstStyle/>
                    <a:p>
                      <a:r>
                        <a:rPr lang="en-US" sz="1600" dirty="0"/>
                        <a:t>Recreational Trails Program (RTP)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053902"/>
                  </a:ext>
                </a:extLst>
              </a:tr>
              <a:tr h="637657">
                <a:tc>
                  <a:txBody>
                    <a:bodyPr/>
                    <a:lstStyle/>
                    <a:p>
                      <a:r>
                        <a:rPr lang="en-US" sz="1600" dirty="0"/>
                        <a:t>Montana Trail Stewardship Grant Program (MTSGP)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133036"/>
                  </a:ext>
                </a:extLst>
              </a:tr>
              <a:tr h="637657">
                <a:tc>
                  <a:txBody>
                    <a:bodyPr/>
                    <a:lstStyle/>
                    <a:p>
                      <a:r>
                        <a:rPr lang="en-US" sz="1600" dirty="0"/>
                        <a:t>Summer Motorized Trail Pass Grant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892504"/>
                  </a:ext>
                </a:extLst>
              </a:tr>
              <a:tr h="637657">
                <a:tc>
                  <a:txBody>
                    <a:bodyPr/>
                    <a:lstStyle/>
                    <a:p>
                      <a:r>
                        <a:rPr lang="en-US" sz="1600" dirty="0"/>
                        <a:t>Off-Highway Vehicle Grant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89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458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7B775-70D4-43C8-9D41-547E447EF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Eligible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C2FBC-BCBF-4A77-8EF9-CC023B088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1516E6A-ED5B-4123-A372-54872576C8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3524276"/>
              </p:ext>
            </p:extLst>
          </p:nvPr>
        </p:nvGraphicFramePr>
        <p:xfrm>
          <a:off x="482278" y="900843"/>
          <a:ext cx="11086550" cy="5056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422">
                  <a:extLst>
                    <a:ext uri="{9D8B030D-6E8A-4147-A177-3AD203B41FA5}">
                      <a16:colId xmlns:a16="http://schemas.microsoft.com/office/drawing/2014/main" val="2339276661"/>
                    </a:ext>
                  </a:extLst>
                </a:gridCol>
                <a:gridCol w="901368">
                  <a:extLst>
                    <a:ext uri="{9D8B030D-6E8A-4147-A177-3AD203B41FA5}">
                      <a16:colId xmlns:a16="http://schemas.microsoft.com/office/drawing/2014/main" val="215071309"/>
                    </a:ext>
                  </a:extLst>
                </a:gridCol>
                <a:gridCol w="1126867">
                  <a:extLst>
                    <a:ext uri="{9D8B030D-6E8A-4147-A177-3AD203B41FA5}">
                      <a16:colId xmlns:a16="http://schemas.microsoft.com/office/drawing/2014/main" val="3785084793"/>
                    </a:ext>
                  </a:extLst>
                </a:gridCol>
                <a:gridCol w="1219100">
                  <a:extLst>
                    <a:ext uri="{9D8B030D-6E8A-4147-A177-3AD203B41FA5}">
                      <a16:colId xmlns:a16="http://schemas.microsoft.com/office/drawing/2014/main" val="2542174950"/>
                    </a:ext>
                  </a:extLst>
                </a:gridCol>
                <a:gridCol w="1266288">
                  <a:extLst>
                    <a:ext uri="{9D8B030D-6E8A-4147-A177-3AD203B41FA5}">
                      <a16:colId xmlns:a16="http://schemas.microsoft.com/office/drawing/2014/main" val="2533345286"/>
                    </a:ext>
                  </a:extLst>
                </a:gridCol>
                <a:gridCol w="1152382">
                  <a:extLst>
                    <a:ext uri="{9D8B030D-6E8A-4147-A177-3AD203B41FA5}">
                      <a16:colId xmlns:a16="http://schemas.microsoft.com/office/drawing/2014/main" val="3073753556"/>
                    </a:ext>
                  </a:extLst>
                </a:gridCol>
                <a:gridCol w="1309523">
                  <a:extLst>
                    <a:ext uri="{9D8B030D-6E8A-4147-A177-3AD203B41FA5}">
                      <a16:colId xmlns:a16="http://schemas.microsoft.com/office/drawing/2014/main" val="1352723807"/>
                    </a:ext>
                  </a:extLst>
                </a:gridCol>
                <a:gridCol w="995238">
                  <a:extLst>
                    <a:ext uri="{9D8B030D-6E8A-4147-A177-3AD203B41FA5}">
                      <a16:colId xmlns:a16="http://schemas.microsoft.com/office/drawing/2014/main" val="4146686916"/>
                    </a:ext>
                  </a:extLst>
                </a:gridCol>
                <a:gridCol w="1047619">
                  <a:extLst>
                    <a:ext uri="{9D8B030D-6E8A-4147-A177-3AD203B41FA5}">
                      <a16:colId xmlns:a16="http://schemas.microsoft.com/office/drawing/2014/main" val="548643752"/>
                    </a:ext>
                  </a:extLst>
                </a:gridCol>
                <a:gridCol w="1013743">
                  <a:extLst>
                    <a:ext uri="{9D8B030D-6E8A-4147-A177-3AD203B41FA5}">
                      <a16:colId xmlns:a16="http://schemas.microsoft.com/office/drawing/2014/main" val="111077564"/>
                    </a:ext>
                  </a:extLst>
                </a:gridCol>
              </a:tblGrid>
              <a:tr h="1914673">
                <a:tc>
                  <a:txBody>
                    <a:bodyPr/>
                    <a:lstStyle/>
                    <a:p>
                      <a:r>
                        <a:rPr lang="en-US" sz="1400" dirty="0"/>
                        <a:t>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Trail Safety &amp; Ethics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Motorized Trail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Motorized Trail/ Trailhead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Trailhead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Non motorized Trail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Non motorized Trail/ Trailhead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Land Acquisition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Purchase of  Trail 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Trail Signage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116768"/>
                  </a:ext>
                </a:extLst>
              </a:tr>
              <a:tr h="785410">
                <a:tc>
                  <a:txBody>
                    <a:bodyPr/>
                    <a:lstStyle/>
                    <a:p>
                      <a:r>
                        <a:rPr lang="en-US" sz="1600" dirty="0"/>
                        <a:t>RTP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053902"/>
                  </a:ext>
                </a:extLst>
              </a:tr>
              <a:tr h="785410">
                <a:tc>
                  <a:txBody>
                    <a:bodyPr/>
                    <a:lstStyle/>
                    <a:p>
                      <a:r>
                        <a:rPr lang="en-US" sz="1600" dirty="0"/>
                        <a:t>MTSGP*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133036"/>
                  </a:ext>
                </a:extLst>
              </a:tr>
              <a:tr h="785410">
                <a:tc>
                  <a:txBody>
                    <a:bodyPr/>
                    <a:lstStyle/>
                    <a:p>
                      <a:r>
                        <a:rPr lang="en-US" sz="1600" dirty="0"/>
                        <a:t>Summer OHV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  <a:p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892504"/>
                  </a:ext>
                </a:extLst>
              </a:tr>
              <a:tr h="785410">
                <a:tc>
                  <a:txBody>
                    <a:bodyPr/>
                    <a:lstStyle/>
                    <a:p>
                      <a:r>
                        <a:rPr lang="en-US" sz="1600" dirty="0"/>
                        <a:t>OHV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898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C3BE506-AE8D-45DF-ADEE-02A9186DD0FF}"/>
              </a:ext>
            </a:extLst>
          </p:cNvPr>
          <p:cNvSpPr txBox="1"/>
          <p:nvPr/>
        </p:nvSpPr>
        <p:spPr>
          <a:xfrm>
            <a:off x="482277" y="6248400"/>
            <a:ext cx="6089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*Also allows for shared use path construction and maintenance</a:t>
            </a:r>
          </a:p>
        </p:txBody>
      </p:sp>
    </p:spTree>
    <p:extLst>
      <p:ext uri="{BB962C8B-B14F-4D97-AF65-F5344CB8AC3E}">
        <p14:creationId xmlns:p14="http://schemas.microsoft.com/office/powerpoint/2010/main" val="1221350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BBB10-DF74-4BDB-A699-1256BD8A8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278" y="305456"/>
            <a:ext cx="11227443" cy="432086"/>
          </a:xfrm>
        </p:spPr>
        <p:txBody>
          <a:bodyPr/>
          <a:lstStyle/>
          <a:p>
            <a:r>
              <a:rPr lang="en-US" dirty="0"/>
              <a:t>2022 LWCF Application Deadlines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8D81E3-143E-4C7C-ADB9-71E9C6E62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277" y="1167063"/>
            <a:ext cx="11227443" cy="487492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There is not an application cycle in 2021 so that FWP may move the community applications submitted in 2021 through the cycle.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Applications will next be accepted between November 1, 2022, and January 31, 2023.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It takes </a:t>
            </a:r>
            <a:r>
              <a:rPr lang="en-US" b="1" dirty="0"/>
              <a:t>6-8 months </a:t>
            </a:r>
            <a:r>
              <a:rPr lang="en-US" dirty="0"/>
              <a:t>after the funding decision is announced for successful LWCF projects to be fully approved through the National Park Service.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796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B56AC-8D81-49E4-AB86-C67611BC8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Contact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BF9C4BB-CC4F-4CB9-BEC5-402A2FF85C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431665"/>
              </p:ext>
            </p:extLst>
          </p:nvPr>
        </p:nvGraphicFramePr>
        <p:xfrm>
          <a:off x="482599" y="949325"/>
          <a:ext cx="11031621" cy="55158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36538">
                  <a:extLst>
                    <a:ext uri="{9D8B030D-6E8A-4147-A177-3AD203B41FA5}">
                      <a16:colId xmlns:a16="http://schemas.microsoft.com/office/drawing/2014/main" val="215071309"/>
                    </a:ext>
                  </a:extLst>
                </a:gridCol>
                <a:gridCol w="3970421">
                  <a:extLst>
                    <a:ext uri="{9D8B030D-6E8A-4147-A177-3AD203B41FA5}">
                      <a16:colId xmlns:a16="http://schemas.microsoft.com/office/drawing/2014/main" val="2195834041"/>
                    </a:ext>
                  </a:extLst>
                </a:gridCol>
                <a:gridCol w="3038642">
                  <a:extLst>
                    <a:ext uri="{9D8B030D-6E8A-4147-A177-3AD203B41FA5}">
                      <a16:colId xmlns:a16="http://schemas.microsoft.com/office/drawing/2014/main" val="3785084793"/>
                    </a:ext>
                  </a:extLst>
                </a:gridCol>
                <a:gridCol w="1786020">
                  <a:extLst>
                    <a:ext uri="{9D8B030D-6E8A-4147-A177-3AD203B41FA5}">
                      <a16:colId xmlns:a16="http://schemas.microsoft.com/office/drawing/2014/main" val="2542174950"/>
                    </a:ext>
                  </a:extLst>
                </a:gridCol>
              </a:tblGrid>
              <a:tr h="334716">
                <a:tc>
                  <a:txBody>
                    <a:bodyPr/>
                    <a:lstStyle/>
                    <a:p>
                      <a:r>
                        <a:rPr lang="en-US" dirty="0"/>
                        <a:t>Program Manager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Program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Phone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116768"/>
                  </a:ext>
                </a:extLst>
              </a:tr>
              <a:tr h="585753">
                <a:tc rowSpan="2">
                  <a:txBody>
                    <a:bodyPr/>
                    <a:lstStyle/>
                    <a:p>
                      <a:r>
                        <a:rPr lang="en-US" dirty="0"/>
                        <a:t>Carissa Beckwith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New Montana Trail Stewardship Grant Program (MTSGP)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>
                          <a:hlinkClick r:id="rId2"/>
                        </a:rPr>
                        <a:t>Carissa.Beckwith@mt.gov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/>
                        <a:t>(406) 444-3343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053902"/>
                  </a:ext>
                </a:extLst>
              </a:tr>
              <a:tr h="585753">
                <a:tc vMerge="1"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Recreational Trails Program (RTP): Application Cycle &amp; Questions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080169"/>
                  </a:ext>
                </a:extLst>
              </a:tr>
              <a:tr h="629145">
                <a:tc rowSpan="2">
                  <a:txBody>
                    <a:bodyPr/>
                    <a:lstStyle/>
                    <a:p>
                      <a:r>
                        <a:rPr lang="en-US" b="0" dirty="0"/>
                        <a:t>Financial Assistance &amp; Compliance Bureau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Recreational Trails Program (RTP): Current Award Management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>
                          <a:hlinkClick r:id="rId3"/>
                        </a:rPr>
                        <a:t>fwpfacb@mt.gov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/>
                        <a:t>(406) 444-5898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133036"/>
                  </a:ext>
                </a:extLst>
              </a:tr>
              <a:tr h="48732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Land &amp; Water Conservation Fund (LWCF)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952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952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41209691"/>
                  </a:ext>
                </a:extLst>
              </a:tr>
              <a:tr h="585753">
                <a:tc rowSpan="4">
                  <a:txBody>
                    <a:bodyPr/>
                    <a:lstStyle/>
                    <a:p>
                      <a:r>
                        <a:rPr lang="en-US" dirty="0"/>
                        <a:t>Seth McArthur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New Summer Motorized Trail Pass Grant Program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dirty="0">
                          <a:hlinkClick r:id="rId4"/>
                        </a:rPr>
                        <a:t>smcarthur@mt.gov</a:t>
                      </a:r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dirty="0"/>
                        <a:t>(406) 444-3753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892504"/>
                  </a:ext>
                </a:extLst>
              </a:tr>
              <a:tr h="44950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Montana Snowmobile Program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952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952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3361839"/>
                  </a:ext>
                </a:extLst>
              </a:tr>
              <a:tr h="585753">
                <a:tc v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Off-Highway Vehicle Grant Program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32886"/>
                  </a:ext>
                </a:extLst>
              </a:tr>
              <a:tr h="585753">
                <a:tc v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Shooting Range Grant Program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975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131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FDCBBFE1E05E49AE02C176092573FF" ma:contentTypeVersion="13" ma:contentTypeDescription="Create a new document." ma:contentTypeScope="" ma:versionID="314550f90c96f5371d904130a905320b">
  <xsd:schema xmlns:xsd="http://www.w3.org/2001/XMLSchema" xmlns:xs="http://www.w3.org/2001/XMLSchema" xmlns:p="http://schemas.microsoft.com/office/2006/metadata/properties" xmlns:ns1="http://schemas.microsoft.com/sharepoint/v3" xmlns:ns3="659bf504-fe2d-4df8-aad7-fd36ba30c639" xmlns:ns4="4ce0b8df-b460-4f25-909f-6a91688de083" targetNamespace="http://schemas.microsoft.com/office/2006/metadata/properties" ma:root="true" ma:fieldsID="1ff4eb32a2d542436ff55d1b8beb1cf0" ns1:_="" ns3:_="" ns4:_="">
    <xsd:import namespace="http://schemas.microsoft.com/sharepoint/v3"/>
    <xsd:import namespace="659bf504-fe2d-4df8-aad7-fd36ba30c639"/>
    <xsd:import namespace="4ce0b8df-b460-4f25-909f-6a91688de0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1:_ip_UnifiedCompliancePolicyProperties" minOccurs="0"/>
                <xsd:element ref="ns1:_ip_UnifiedCompliancePolicyUIAction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9bf504-fe2d-4df8-aad7-fd36ba30c6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e0b8df-b460-4f25-909f-6a91688de08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5E5FC5-CDC2-4EDE-AEB6-1532EDDD0C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EA5ABE-B28B-4001-BAB2-0F2F8DAC76BE}">
  <ds:schemaRefs>
    <ds:schemaRef ds:uri="http://purl.org/dc/terms/"/>
    <ds:schemaRef ds:uri="http://schemas.microsoft.com/office/2006/metadata/properties"/>
    <ds:schemaRef ds:uri="http://purl.org/dc/dcmitype/"/>
    <ds:schemaRef ds:uri="http://www.w3.org/XML/1998/namespace"/>
    <ds:schemaRef ds:uri="659bf504-fe2d-4df8-aad7-fd36ba30c63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4ce0b8df-b460-4f25-909f-6a91688de083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87556DCB-8CB3-48C5-BBC1-C11CADC168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59bf504-fe2d-4df8-aad7-fd36ba30c639"/>
    <ds:schemaRef ds:uri="4ce0b8df-b460-4f25-909f-6a91688de0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3731</TotalTime>
  <Words>680</Words>
  <Application>Microsoft Office PowerPoint</Application>
  <PresentationFormat>Widescreen</PresentationFormat>
  <Paragraphs>214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Office Theme</vt:lpstr>
      <vt:lpstr>Montana Outdoor Recreation Grant Programs</vt:lpstr>
      <vt:lpstr>2022 Program Dates </vt:lpstr>
      <vt:lpstr>Eligible Applicants</vt:lpstr>
      <vt:lpstr>Eligible Activities</vt:lpstr>
      <vt:lpstr>2022 LWCF Application Deadlines</vt:lpstr>
      <vt:lpstr>Program 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McNamee, Michelle</dc:creator>
  <cp:lastModifiedBy>Beckwith, Carissa</cp:lastModifiedBy>
  <cp:revision>62</cp:revision>
  <dcterms:created xsi:type="dcterms:W3CDTF">2018-09-10T18:15:31Z</dcterms:created>
  <dcterms:modified xsi:type="dcterms:W3CDTF">2022-01-10T22:13:25Z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0x010100A9FDCBBFE1E05E49AE02C176092573FF</vt:lpwstr>
  </property>
</Properties>
</file>